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4" r:id="rId18"/>
    <p:sldId id="273" r:id="rId19"/>
    <p:sldId id="275" r:id="rId20"/>
    <p:sldId id="2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>
            <a:fillRect/>
          </a:stretch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>
            <a:fillRect/>
          </a:stretch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giulia.cavalli10@unibo.it" TargetMode="External"/><Relationship Id="rId2" Type="http://schemas.openxmlformats.org/officeDocument/2006/relationships/hyperlink" Target="mailto:erasmus@unibo.it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diri.area2@unibo.it" TargetMode="External"/><Relationship Id="rId2" Type="http://schemas.openxmlformats.org/officeDocument/2006/relationships/hyperlink" Target="https://www.unibo.it/it/internazionale/studiare-all-estero/bando-overseas-2019-20/bando-overseas-2019-20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bo.it/it/didattica/master/2018-2019/imprenditoria_dello_spettacolo" TargetMode="External"/><Relationship Id="rId2" Type="http://schemas.openxmlformats.org/officeDocument/2006/relationships/hyperlink" Target="http://scuola.emiliaromagnateatro.com/dramaturg-internazionale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ar.unibo.it/it/avvisi/master-in-design-and-technology-for-fashion-communication-iscrizioni-aperte-fino-al-20-dicembr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tierimeticci.it/" TargetMode="External"/><Relationship Id="rId2" Type="http://schemas.openxmlformats.org/officeDocument/2006/relationships/hyperlink" Target="http://www.dar.unibo.it/it/ricerca/centri/soffitta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acebook.com/Wuxubologna" TargetMode="External"/><Relationship Id="rId4" Type="http://schemas.openxmlformats.org/officeDocument/2006/relationships/hyperlink" Target="https://www.facebook.com/TeatroDellaPolvereDiBologna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orsi.unibo.it/magistrale/DisciplineMusicaTeatro/appelli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a.unibo.it/corsi/moduli-preparazione-prova-idoneita/sede-bologna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t-IT" sz="6000" dirty="0"/>
              <a:t>Incontro con gli studenti Internazionali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Discipline della musica e del teatro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04495" y="474345"/>
            <a:ext cx="11881485" cy="5723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it-IT" sz="2400" b="1" dirty="0"/>
              <a:t>境外论文 </a:t>
            </a:r>
            <a:r>
              <a:rPr lang="it-IT" altLang="zh-CN" sz="2400" b="1" dirty="0"/>
              <a:t>Tesi all’estero </a:t>
            </a:r>
            <a:r>
              <a:rPr lang="zh-CN" altLang="it-IT" sz="2400" dirty="0"/>
              <a:t>（</a:t>
            </a:r>
            <a:r>
              <a:rPr lang="it-IT" altLang="zh-CN" sz="2400" dirty="0"/>
              <a:t>Prova finale 12+6</a:t>
            </a:r>
            <a:r>
              <a:rPr lang="zh-CN" altLang="it-IT" sz="2400" dirty="0"/>
              <a:t>）</a:t>
            </a:r>
            <a:endParaRPr lang="it-IT" altLang="zh-CN" sz="2400" dirty="0"/>
          </a:p>
          <a:p>
            <a:r>
              <a:rPr lang="zh-CN" altLang="it-IT" dirty="0"/>
              <a:t>去境外做论文研究，博大提供论文奖学金 （</a:t>
            </a:r>
            <a:r>
              <a:rPr lang="it-IT" altLang="zh-CN" dirty="0"/>
              <a:t>una ricerca all’estero con la borsa </a:t>
            </a:r>
            <a:r>
              <a:rPr lang="it-IT" altLang="zh-CN" dirty="0" err="1"/>
              <a:t>Unibo</a:t>
            </a:r>
            <a:r>
              <a:rPr lang="zh-CN" altLang="it-IT" dirty="0"/>
              <a:t>）</a:t>
            </a:r>
            <a:endParaRPr lang="it-IT" altLang="zh-CN" dirty="0"/>
          </a:p>
          <a:p>
            <a:endParaRPr lang="it-IT" altLang="zh-CN" dirty="0"/>
          </a:p>
          <a:p>
            <a:r>
              <a:rPr lang="zh-CN" altLang="en-US" dirty="0"/>
              <a:t>面向第一年、第二年以及</a:t>
            </a:r>
            <a:r>
              <a:rPr lang="en-US" altLang="zh-CN" dirty="0" err="1"/>
              <a:t>Fuori</a:t>
            </a:r>
            <a:r>
              <a:rPr lang="en-US" altLang="zh-CN" dirty="0"/>
              <a:t> Corso</a:t>
            </a:r>
            <a:r>
              <a:rPr lang="zh-CN" altLang="en-US" dirty="0"/>
              <a:t>第一年的学生</a:t>
            </a:r>
            <a:endParaRPr lang="it-IT" altLang="zh-CN" dirty="0"/>
          </a:p>
          <a:p>
            <a:r>
              <a:rPr lang="it-IT" altLang="zh-CN" dirty="0"/>
              <a:t>(Per gli studenti del primo anno, del secondo anno e del primo anno fuori corso)</a:t>
            </a:r>
          </a:p>
          <a:p>
            <a:endParaRPr lang="zh-CN" altLang="en-US" dirty="0"/>
          </a:p>
          <a:p>
            <a:endParaRPr lang="it-IT" altLang="zh-CN" dirty="0"/>
          </a:p>
          <a:p>
            <a:r>
              <a:rPr lang="zh-CN" altLang="en-US" dirty="0"/>
              <a:t>申请时间（</a:t>
            </a:r>
            <a:r>
              <a:rPr lang="en-US" altLang="zh-CN" dirty="0" err="1"/>
              <a:t>Scadenza</a:t>
            </a:r>
            <a:r>
              <a:rPr lang="zh-CN" altLang="en-US" dirty="0"/>
              <a:t>）</a:t>
            </a:r>
            <a:r>
              <a:rPr lang="it-IT" altLang="zh-CN" dirty="0"/>
              <a:t>: </a:t>
            </a:r>
            <a:r>
              <a:rPr lang="zh-CN" altLang="it-IT" dirty="0"/>
              <a:t>田调前</a:t>
            </a:r>
            <a:r>
              <a:rPr lang="it-IT" altLang="zh-CN" dirty="0"/>
              <a:t>5</a:t>
            </a:r>
            <a:r>
              <a:rPr lang="zh-CN" altLang="it-IT" dirty="0"/>
              <a:t>个月左右提交申请 </a:t>
            </a:r>
            <a:endParaRPr lang="it-IT" altLang="zh-CN" dirty="0"/>
          </a:p>
          <a:p>
            <a:r>
              <a:rPr lang="it-IT" altLang="zh-CN" dirty="0"/>
              <a:t>                                         (La</a:t>
            </a:r>
            <a:r>
              <a:rPr lang="zh-CN" altLang="it-IT" dirty="0"/>
              <a:t> </a:t>
            </a:r>
            <a:r>
              <a:rPr lang="it-IT" altLang="zh-CN" dirty="0"/>
              <a:t>richiesta</a:t>
            </a:r>
            <a:r>
              <a:rPr lang="zh-CN" altLang="it-IT" dirty="0"/>
              <a:t> </a:t>
            </a:r>
            <a:r>
              <a:rPr lang="it-IT" altLang="zh-CN" dirty="0"/>
              <a:t>va</a:t>
            </a:r>
            <a:r>
              <a:rPr lang="zh-CN" altLang="it-IT" dirty="0"/>
              <a:t> </a:t>
            </a:r>
            <a:r>
              <a:rPr lang="it-IT" altLang="zh-CN" dirty="0"/>
              <a:t>fatta</a:t>
            </a:r>
            <a:r>
              <a:rPr lang="zh-CN" altLang="it-IT" dirty="0"/>
              <a:t> </a:t>
            </a:r>
            <a:r>
              <a:rPr lang="it-IT" altLang="zh-CN" dirty="0"/>
              <a:t>circa</a:t>
            </a:r>
            <a:r>
              <a:rPr lang="zh-CN" altLang="it-IT" dirty="0"/>
              <a:t> </a:t>
            </a:r>
            <a:r>
              <a:rPr lang="it-IT" altLang="zh-CN" dirty="0"/>
              <a:t>5</a:t>
            </a:r>
            <a:r>
              <a:rPr lang="zh-CN" altLang="it-IT" dirty="0"/>
              <a:t> </a:t>
            </a:r>
            <a:r>
              <a:rPr lang="it-IT" altLang="zh-CN" dirty="0"/>
              <a:t>mesi</a:t>
            </a:r>
            <a:r>
              <a:rPr lang="zh-CN" altLang="it-IT" dirty="0"/>
              <a:t> </a:t>
            </a:r>
            <a:r>
              <a:rPr lang="it-IT" altLang="zh-CN" dirty="0"/>
              <a:t>prima</a:t>
            </a:r>
            <a:r>
              <a:rPr lang="zh-CN" altLang="it-IT" dirty="0"/>
              <a:t> </a:t>
            </a:r>
            <a:r>
              <a:rPr lang="it-IT" altLang="zh-CN" dirty="0"/>
              <a:t>della</a:t>
            </a:r>
            <a:r>
              <a:rPr lang="zh-CN" altLang="it-IT" dirty="0"/>
              <a:t> </a:t>
            </a:r>
            <a:r>
              <a:rPr lang="it-IT" altLang="zh-CN" dirty="0"/>
              <a:t>ricerca)</a:t>
            </a:r>
          </a:p>
          <a:p>
            <a:r>
              <a:rPr lang="it-IT" altLang="zh-CN" dirty="0"/>
              <a:t>                                         </a:t>
            </a:r>
            <a:r>
              <a:rPr lang="zh-CN" altLang="it-IT" dirty="0"/>
              <a:t>每年有三次机会</a:t>
            </a:r>
            <a:endParaRPr lang="it-IT" altLang="zh-CN" dirty="0"/>
          </a:p>
          <a:p>
            <a:r>
              <a:rPr lang="it-IT" altLang="zh-CN" dirty="0"/>
              <a:t>                                         ( ci sono 3 tornate ogni anno accademico)</a:t>
            </a:r>
          </a:p>
          <a:p>
            <a:endParaRPr lang="it-IT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dirty="0">
                <a:latin typeface="Arial" panose="020B0604020202020204" pitchFamily="34" charset="0"/>
              </a:rPr>
              <a:t>申请条件（</a:t>
            </a:r>
            <a:r>
              <a:rPr lang="en-US" altLang="zh-CN" dirty="0" err="1">
                <a:latin typeface="Arial" panose="020B0604020202020204" pitchFamily="34" charset="0"/>
              </a:rPr>
              <a:t>Requisiti</a:t>
            </a:r>
            <a:r>
              <a:rPr lang="zh-CN" altLang="en-US" dirty="0">
                <a:latin typeface="Arial" panose="020B0604020202020204" pitchFamily="34" charset="0"/>
              </a:rPr>
              <a:t>）：</a:t>
            </a:r>
            <a:r>
              <a:rPr lang="zh-CN" altLang="it-IT" dirty="0">
                <a:latin typeface="Arial" panose="020B0604020202020204" pitchFamily="34" charset="0"/>
              </a:rPr>
              <a:t> </a:t>
            </a:r>
            <a:r>
              <a:rPr lang="zh-CN" altLang="en-US" dirty="0">
                <a:latin typeface="Arial" panose="020B0604020202020204" pitchFamily="34" charset="0"/>
              </a:rPr>
              <a:t>第一期（</a:t>
            </a:r>
            <a:r>
              <a:rPr lang="en-US" altLang="zh-CN" dirty="0">
                <a:latin typeface="Arial" panose="020B0604020202020204" pitchFamily="34" charset="0"/>
              </a:rPr>
              <a:t>I </a:t>
            </a:r>
            <a:r>
              <a:rPr lang="en-US" altLang="zh-CN" dirty="0" err="1">
                <a:latin typeface="Arial" panose="020B0604020202020204" pitchFamily="34" charset="0"/>
              </a:rPr>
              <a:t>tornata</a:t>
            </a:r>
            <a:r>
              <a:rPr lang="zh-CN" altLang="en-US" dirty="0">
                <a:latin typeface="Arial" panose="020B0604020202020204" pitchFamily="34" charset="0"/>
              </a:rPr>
              <a:t>）要求</a:t>
            </a:r>
            <a:r>
              <a:rPr lang="en-US" altLang="zh-CN" dirty="0">
                <a:latin typeface="Arial" panose="020B0604020202020204" pitchFamily="34" charset="0"/>
              </a:rPr>
              <a:t>72</a:t>
            </a:r>
            <a:r>
              <a:rPr lang="zh-CN" altLang="en-US" dirty="0">
                <a:latin typeface="Arial" panose="020B0604020202020204" pitchFamily="34" charset="0"/>
              </a:rPr>
              <a:t>学分</a:t>
            </a:r>
            <a:r>
              <a:rPr lang="zh-CN" altLang="it-IT" dirty="0">
                <a:latin typeface="Arial" panose="020B0604020202020204" pitchFamily="34" charset="0"/>
              </a:rPr>
              <a:t> </a:t>
            </a:r>
            <a:r>
              <a:rPr lang="it-IT" altLang="zh-CN" dirty="0">
                <a:latin typeface="Arial" panose="020B0604020202020204" pitchFamily="34" charset="0"/>
              </a:rPr>
              <a:t>(72 CFU)</a:t>
            </a:r>
            <a:endParaRPr lang="zh-CN" altLang="en-US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</a:rPr>
              <a:t>                                         第二期（</a:t>
            </a:r>
            <a:r>
              <a:rPr lang="en-US" altLang="zh-CN" dirty="0">
                <a:latin typeface="Arial" panose="020B0604020202020204" pitchFamily="34" charset="0"/>
              </a:rPr>
              <a:t>II </a:t>
            </a:r>
            <a:r>
              <a:rPr lang="en-US" altLang="zh-CN" dirty="0" err="1">
                <a:latin typeface="Arial" panose="020B0604020202020204" pitchFamily="34" charset="0"/>
              </a:rPr>
              <a:t>tornata</a:t>
            </a:r>
            <a:r>
              <a:rPr lang="en-US" altLang="zh-CN" dirty="0">
                <a:latin typeface="Arial" panose="020B0604020202020204" pitchFamily="34" charset="0"/>
              </a:rPr>
              <a:t>) </a:t>
            </a:r>
            <a:r>
              <a:rPr lang="zh-CN" altLang="en-US" dirty="0">
                <a:latin typeface="Arial" panose="020B0604020202020204" pitchFamily="34" charset="0"/>
              </a:rPr>
              <a:t>第一年的学生要求</a:t>
            </a:r>
            <a:r>
              <a:rPr lang="en-US" altLang="zh-CN" dirty="0">
                <a:latin typeface="Arial" panose="020B0604020202020204" pitchFamily="34" charset="0"/>
              </a:rPr>
              <a:t>5</a:t>
            </a:r>
            <a:r>
              <a:rPr lang="it-IT" altLang="en-US" dirty="0">
                <a:latin typeface="Arial" panose="020B0604020202020204" pitchFamily="34" charset="0"/>
              </a:rPr>
              <a:t>4</a:t>
            </a:r>
            <a:r>
              <a:rPr lang="zh-CN" altLang="en-US" dirty="0">
                <a:latin typeface="Arial" panose="020B0604020202020204" pitchFamily="34" charset="0"/>
              </a:rPr>
              <a:t>学分</a:t>
            </a:r>
            <a:r>
              <a:rPr lang="zh-CN" altLang="it-IT" dirty="0">
                <a:latin typeface="Arial" panose="020B0604020202020204" pitchFamily="34" charset="0"/>
              </a:rPr>
              <a:t> </a:t>
            </a:r>
            <a:r>
              <a:rPr lang="it-IT" altLang="zh-CN" dirty="0">
                <a:latin typeface="Arial" panose="020B0604020202020204" pitchFamily="34" charset="0"/>
              </a:rPr>
              <a:t>(54 CFU per gli studenti del primo anno)</a:t>
            </a:r>
            <a:endParaRPr lang="zh-CN" altLang="en-US" dirty="0">
              <a:latin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</a:rPr>
              <a:t>                                         第二年及以上的学生要求</a:t>
            </a:r>
            <a:r>
              <a:rPr lang="en-US" altLang="zh-CN" dirty="0">
                <a:latin typeface="Arial" panose="020B0604020202020204" pitchFamily="34" charset="0"/>
              </a:rPr>
              <a:t>84</a:t>
            </a:r>
            <a:r>
              <a:rPr lang="zh-CN" altLang="en-US" dirty="0">
                <a:latin typeface="Arial" panose="020B0604020202020204" pitchFamily="34" charset="0"/>
              </a:rPr>
              <a:t>学分</a:t>
            </a:r>
            <a:r>
              <a:rPr lang="it-IT" altLang="zh-CN" dirty="0">
                <a:latin typeface="Arial" panose="020B0604020202020204" pitchFamily="34" charset="0"/>
              </a:rPr>
              <a:t> (84 CFU per gli studenti del 2 anno e per i fuori corso)</a:t>
            </a:r>
            <a:endParaRPr lang="zh-CN" altLang="en-US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</a:rPr>
              <a:t>                                         第三期（</a:t>
            </a:r>
            <a:r>
              <a:rPr lang="en-US" altLang="zh-CN" dirty="0">
                <a:latin typeface="Arial" panose="020B0604020202020204" pitchFamily="34" charset="0"/>
              </a:rPr>
              <a:t>III </a:t>
            </a:r>
            <a:r>
              <a:rPr lang="en-US" altLang="zh-CN" dirty="0" err="1">
                <a:latin typeface="Arial" panose="020B0604020202020204" pitchFamily="34" charset="0"/>
              </a:rPr>
              <a:t>tornata</a:t>
            </a:r>
            <a:r>
              <a:rPr lang="en-US" altLang="zh-CN" dirty="0">
                <a:latin typeface="Arial" panose="020B0604020202020204" pitchFamily="34" charset="0"/>
              </a:rPr>
              <a:t>)</a:t>
            </a:r>
            <a:r>
              <a:rPr lang="zh-CN" altLang="en-US" dirty="0">
                <a:latin typeface="Arial" panose="020B0604020202020204" pitchFamily="34" charset="0"/>
              </a:rPr>
              <a:t>第一年的学生要求</a:t>
            </a:r>
            <a:r>
              <a:rPr lang="en-US" altLang="zh-CN" dirty="0">
                <a:latin typeface="Arial" panose="020B0604020202020204" pitchFamily="34" charset="0"/>
              </a:rPr>
              <a:t>60</a:t>
            </a:r>
            <a:r>
              <a:rPr lang="zh-CN" altLang="en-US" dirty="0">
                <a:latin typeface="Arial" panose="020B0604020202020204" pitchFamily="34" charset="0"/>
              </a:rPr>
              <a:t>学分</a:t>
            </a:r>
            <a:r>
              <a:rPr lang="zh-CN" altLang="it-IT" dirty="0">
                <a:latin typeface="Arial" panose="020B0604020202020204" pitchFamily="34" charset="0"/>
              </a:rPr>
              <a:t> </a:t>
            </a:r>
            <a:r>
              <a:rPr lang="it-IT" altLang="zh-CN" dirty="0">
                <a:latin typeface="Arial" panose="020B0604020202020204" pitchFamily="34" charset="0"/>
              </a:rPr>
              <a:t>(60 CFU per gli studenti del primo anno)</a:t>
            </a:r>
            <a:endParaRPr lang="zh-CN" altLang="en-US" dirty="0">
              <a:latin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</a:rPr>
              <a:t>                                         第二年的学生要求</a:t>
            </a:r>
            <a:r>
              <a:rPr lang="en-US" altLang="zh-CN" dirty="0">
                <a:latin typeface="Arial" panose="020B0604020202020204" pitchFamily="34" charset="0"/>
              </a:rPr>
              <a:t>84</a:t>
            </a:r>
            <a:r>
              <a:rPr lang="zh-CN" altLang="en-US" dirty="0">
                <a:latin typeface="Arial" panose="020B0604020202020204" pitchFamily="34" charset="0"/>
              </a:rPr>
              <a:t>学分</a:t>
            </a:r>
            <a:r>
              <a:rPr lang="it-IT" altLang="zh-CN" dirty="0">
                <a:latin typeface="Arial" panose="020B0604020202020204" pitchFamily="34" charset="0"/>
              </a:rPr>
              <a:t>(84 CFU per gli studenti del 2 anno e per i fuori corso)</a:t>
            </a:r>
            <a:endParaRPr lang="zh-CN" altLang="en-US" dirty="0">
              <a:latin typeface="Arial" panose="020B0604020202020204" pitchFamily="34" charset="0"/>
            </a:endParaRPr>
          </a:p>
          <a:p>
            <a:endParaRPr lang="it-I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40904" y="728870"/>
            <a:ext cx="9528313" cy="612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Erasmus+  Studio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zh-CN" dirty="0"/>
              <a:t>40</a:t>
            </a:r>
            <a:r>
              <a:rPr lang="zh-CN" altLang="it-IT" dirty="0"/>
              <a:t>多个国家 近</a:t>
            </a:r>
            <a:r>
              <a:rPr lang="it-IT" altLang="zh-CN" dirty="0"/>
              <a:t>600</a:t>
            </a:r>
            <a:r>
              <a:rPr lang="zh-CN" altLang="it-IT" dirty="0"/>
              <a:t>所大学参与计划 </a:t>
            </a:r>
            <a:r>
              <a:rPr lang="it-IT" altLang="zh-CN" dirty="0"/>
              <a:t>(27 stati membri UE e 10+ stati Extra UE, circa 600 Università)</a:t>
            </a:r>
            <a:r>
              <a:rPr lang="zh-CN" altLang="it-IT" dirty="0"/>
              <a:t> </a:t>
            </a:r>
            <a:endParaRPr lang="it-IT" altLang="zh-CN" dirty="0"/>
          </a:p>
          <a:p>
            <a:endParaRPr lang="it-IT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dirty="0"/>
              <a:t>学习、考试、互认学分 （</a:t>
            </a:r>
            <a:r>
              <a:rPr lang="it-IT" altLang="zh-CN" dirty="0"/>
              <a:t>frequentare i corsi, sostenere gli esami e ottenere il riconoscimento</a:t>
            </a:r>
            <a:r>
              <a:rPr lang="zh-CN" altLang="it-IT" dirty="0"/>
              <a:t>）</a:t>
            </a:r>
            <a:endParaRPr lang="it-IT" altLang="zh-CN" dirty="0"/>
          </a:p>
          <a:p>
            <a:endParaRPr lang="it-IT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dirty="0"/>
              <a:t>补助（</a:t>
            </a:r>
            <a:r>
              <a:rPr lang="it-IT" altLang="zh-CN" dirty="0"/>
              <a:t>Contributo</a:t>
            </a:r>
            <a:r>
              <a:rPr lang="zh-CN" altLang="it-IT" dirty="0"/>
              <a:t>）</a:t>
            </a:r>
            <a:endParaRPr lang="it-IT" altLang="zh-CN" dirty="0"/>
          </a:p>
          <a:p>
            <a:r>
              <a:rPr lang="it-IT" altLang="zh-CN" dirty="0"/>
              <a:t>     </a:t>
            </a:r>
            <a:r>
              <a:rPr lang="zh-CN" altLang="it-IT" dirty="0"/>
              <a:t>欧盟补助</a:t>
            </a:r>
            <a:r>
              <a:rPr lang="it-IT" altLang="zh-CN" dirty="0"/>
              <a:t>-</a:t>
            </a:r>
            <a:r>
              <a:rPr lang="zh-CN" altLang="it-IT" dirty="0"/>
              <a:t>欧盟成员国，每月补助</a:t>
            </a:r>
            <a:r>
              <a:rPr lang="it-IT" altLang="zh-CN" dirty="0"/>
              <a:t>250</a:t>
            </a:r>
            <a:r>
              <a:rPr lang="zh-CN" altLang="it-IT" dirty="0"/>
              <a:t>或</a:t>
            </a:r>
            <a:r>
              <a:rPr lang="it-IT" altLang="zh-CN" dirty="0"/>
              <a:t>300</a:t>
            </a:r>
            <a:r>
              <a:rPr lang="zh-CN" altLang="it-IT" dirty="0"/>
              <a:t>欧 （</a:t>
            </a:r>
            <a:r>
              <a:rPr lang="it-IT" altLang="zh-CN" dirty="0"/>
              <a:t>250 o</a:t>
            </a:r>
            <a:r>
              <a:rPr lang="zh-CN" altLang="it-IT" dirty="0"/>
              <a:t> </a:t>
            </a:r>
            <a:r>
              <a:rPr lang="it-IT" altLang="zh-CN" dirty="0"/>
              <a:t>300euro per gli stati membri UE</a:t>
            </a:r>
            <a:r>
              <a:rPr lang="zh-CN" altLang="it-IT" dirty="0"/>
              <a:t>）</a:t>
            </a:r>
            <a:endParaRPr lang="it-IT" altLang="zh-CN" dirty="0"/>
          </a:p>
          <a:p>
            <a:r>
              <a:rPr lang="it-IT" altLang="zh-CN" dirty="0"/>
              <a:t>     </a:t>
            </a:r>
            <a:r>
              <a:rPr lang="zh-CN" altLang="it-IT" dirty="0"/>
              <a:t>大学和教育部补助</a:t>
            </a:r>
            <a:r>
              <a:rPr lang="it-IT" altLang="zh-CN" dirty="0"/>
              <a:t>- </a:t>
            </a:r>
            <a:r>
              <a:rPr lang="zh-CN" altLang="it-IT" dirty="0"/>
              <a:t>以</a:t>
            </a:r>
            <a:r>
              <a:rPr lang="it-IT" altLang="zh-CN" dirty="0"/>
              <a:t>ISEE</a:t>
            </a:r>
            <a:r>
              <a:rPr lang="zh-CN" altLang="it-IT" dirty="0"/>
              <a:t>为标准 （</a:t>
            </a:r>
            <a:r>
              <a:rPr lang="it-IT" altLang="zh-CN" dirty="0"/>
              <a:t>Contributo </a:t>
            </a:r>
            <a:r>
              <a:rPr lang="it-IT" altLang="zh-CN" dirty="0" err="1"/>
              <a:t>Unibo</a:t>
            </a:r>
            <a:r>
              <a:rPr lang="it-IT" altLang="zh-CN" dirty="0"/>
              <a:t>/MIUR su base ISEE</a:t>
            </a:r>
            <a:r>
              <a:rPr lang="zh-CN" altLang="it-IT" dirty="0"/>
              <a:t>）</a:t>
            </a:r>
            <a:endParaRPr lang="it-IT" altLang="zh-CN" dirty="0"/>
          </a:p>
          <a:p>
            <a:r>
              <a:rPr lang="it-IT" altLang="zh-CN" dirty="0"/>
              <a:t>     </a:t>
            </a:r>
          </a:p>
          <a:p>
            <a:endParaRPr lang="it-IT" altLang="zh-CN" dirty="0"/>
          </a:p>
          <a:p>
            <a:r>
              <a:rPr lang="it-IT" altLang="zh-CN" dirty="0"/>
              <a:t>     </a:t>
            </a:r>
            <a:r>
              <a:rPr lang="zh-CN" altLang="it-IT" dirty="0"/>
              <a:t>非欧盟成员国，每月补助</a:t>
            </a:r>
            <a:r>
              <a:rPr lang="it-IT" altLang="zh-CN" dirty="0"/>
              <a:t>650</a:t>
            </a:r>
            <a:r>
              <a:rPr lang="zh-CN" altLang="it-IT" dirty="0"/>
              <a:t>欧并依据路程远近定额返还机票 （</a:t>
            </a:r>
            <a:r>
              <a:rPr lang="it-IT" altLang="zh-CN" dirty="0"/>
              <a:t>650 euro per gli stati   Extra UE + contributo per le spese di viaggio</a:t>
            </a:r>
            <a:r>
              <a:rPr lang="zh-CN" altLang="it-IT" dirty="0"/>
              <a:t>）</a:t>
            </a:r>
            <a:r>
              <a:rPr lang="it-IT" altLang="zh-CN" dirty="0"/>
              <a:t> </a:t>
            </a:r>
          </a:p>
          <a:p>
            <a:r>
              <a:rPr lang="it-IT" altLang="zh-CN" dirty="0"/>
              <a:t>     </a:t>
            </a:r>
          </a:p>
          <a:p>
            <a:r>
              <a:rPr lang="it-IT" dirty="0">
                <a:hlinkClick r:id="rId2"/>
              </a:rPr>
              <a:t>erasmus@unibo.it</a:t>
            </a:r>
            <a:endParaRPr lang="it-IT" dirty="0"/>
          </a:p>
          <a:p>
            <a:r>
              <a:rPr lang="it-IT" altLang="zh-CN" dirty="0">
                <a:hlinkClick r:id="rId3"/>
              </a:rPr>
              <a:t>giulia.cavalli10@unibo.it</a:t>
            </a:r>
            <a:r>
              <a:rPr lang="it-IT" altLang="zh-CN" dirty="0"/>
              <a:t> (Tutor </a:t>
            </a:r>
            <a:r>
              <a:rPr lang="it-IT" altLang="zh-CN" dirty="0" err="1"/>
              <a:t>erasmus</a:t>
            </a:r>
            <a:r>
              <a:rPr lang="it-IT" altLang="zh-CN" dirty="0"/>
              <a:t> Dott.ssa Cavalli)</a:t>
            </a:r>
          </a:p>
          <a:p>
            <a:endParaRPr lang="it-IT" altLang="zh-CN" dirty="0"/>
          </a:p>
          <a:p>
            <a:endParaRPr lang="it-IT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83096" y="649357"/>
            <a:ext cx="1040295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Erasmus+ Tirocinio </a:t>
            </a:r>
            <a:r>
              <a:rPr lang="zh-CN" altLang="it-IT" sz="3200" b="1" dirty="0"/>
              <a:t>境外实习</a:t>
            </a:r>
            <a:endParaRPr lang="it-IT" altLang="zh-CN" sz="3200" b="1" dirty="0"/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dirty="0">
                <a:sym typeface="+mn-ea"/>
              </a:rPr>
              <a:t>范围：</a:t>
            </a:r>
            <a:r>
              <a:rPr lang="it-IT" altLang="zh-CN" dirty="0">
                <a:sym typeface="+mn-ea"/>
              </a:rPr>
              <a:t>27</a:t>
            </a:r>
            <a:r>
              <a:rPr lang="zh-CN" altLang="it-IT" dirty="0">
                <a:sym typeface="+mn-ea"/>
              </a:rPr>
              <a:t>个欧盟成员国</a:t>
            </a:r>
            <a:r>
              <a:rPr lang="it-IT" altLang="zh-CN" dirty="0">
                <a:sym typeface="+mn-ea"/>
              </a:rPr>
              <a:t>+</a:t>
            </a:r>
            <a:r>
              <a:rPr lang="zh-CN" altLang="it-IT" dirty="0">
                <a:sym typeface="+mn-ea"/>
              </a:rPr>
              <a:t>爱尔兰，列支敦士登，挪威</a:t>
            </a:r>
            <a:r>
              <a:rPr lang="it-IT" altLang="zh-CN" dirty="0">
                <a:sym typeface="+mn-ea"/>
              </a:rPr>
              <a:t>+ </a:t>
            </a:r>
            <a:r>
              <a:rPr lang="zh-CN" altLang="it-IT" dirty="0">
                <a:sym typeface="+mn-ea"/>
              </a:rPr>
              <a:t>马其顿共和国</a:t>
            </a:r>
            <a:endParaRPr lang="it-IT" altLang="zh-CN" dirty="0">
              <a:sym typeface="+mn-ea"/>
            </a:endParaRPr>
          </a:p>
          <a:p>
            <a:r>
              <a:rPr lang="it-IT" altLang="zh-CN" dirty="0">
                <a:sym typeface="+mn-ea"/>
              </a:rPr>
              <a:t>Paesi in cui svolgere il tirocinio:</a:t>
            </a:r>
          </a:p>
          <a:p>
            <a:r>
              <a:rPr lang="it-IT" altLang="zh-CN" dirty="0">
                <a:sym typeface="+mn-ea"/>
              </a:rPr>
              <a:t>27 Stati membri dell’UE, i 3 paesi dello Spazio Economico Europeo (Irlanda, Liechtenstein, Norvegia), Ex Repubblica </a:t>
            </a:r>
            <a:r>
              <a:rPr lang="it-IT" altLang="zh-CN" dirty="0" err="1">
                <a:sym typeface="+mn-ea"/>
              </a:rPr>
              <a:t>lugoslava</a:t>
            </a:r>
            <a:r>
              <a:rPr lang="it-IT" altLang="zh-CN" dirty="0">
                <a:sym typeface="+mn-ea"/>
              </a:rPr>
              <a:t> di Macedonia</a:t>
            </a:r>
          </a:p>
          <a:p>
            <a:endParaRPr lang="zh-CN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dirty="0"/>
              <a:t>期限（</a:t>
            </a:r>
            <a:r>
              <a:rPr lang="it-IT" altLang="zh-CN" dirty="0"/>
              <a:t>durata</a:t>
            </a:r>
            <a:r>
              <a:rPr lang="zh-CN" altLang="it-IT" dirty="0"/>
              <a:t>）：</a:t>
            </a:r>
            <a:r>
              <a:rPr lang="it-IT" altLang="zh-CN" dirty="0"/>
              <a:t>2-3</a:t>
            </a:r>
            <a:r>
              <a:rPr lang="zh-CN" altLang="it-IT" dirty="0"/>
              <a:t>个月 （</a:t>
            </a:r>
            <a:r>
              <a:rPr lang="it-IT" altLang="zh-CN" dirty="0"/>
              <a:t>2-3 mesi</a:t>
            </a:r>
            <a:r>
              <a:rPr lang="zh-CN" altLang="it-IT" dirty="0"/>
              <a:t>）</a:t>
            </a:r>
            <a:endParaRPr lang="it-IT" altLang="zh-CN" dirty="0"/>
          </a:p>
          <a:p>
            <a:endParaRPr lang="it-IT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dirty="0"/>
              <a:t>补助（</a:t>
            </a:r>
            <a:r>
              <a:rPr lang="it-IT" altLang="zh-CN" dirty="0"/>
              <a:t>contributo finanziario) : 350 o 400euro al mese</a:t>
            </a:r>
          </a:p>
          <a:p>
            <a:endParaRPr lang="it-IT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dirty="0"/>
              <a:t>语言要求 （</a:t>
            </a:r>
            <a:r>
              <a:rPr lang="it-IT" altLang="zh-CN" dirty="0"/>
              <a:t>Requisiti linguistici</a:t>
            </a:r>
            <a:r>
              <a:rPr lang="zh-CN" altLang="it-IT" dirty="0"/>
              <a:t>）</a:t>
            </a:r>
            <a:r>
              <a:rPr lang="it-IT" altLang="zh-CN" dirty="0"/>
              <a:t>: B1 (TEST CLA)</a:t>
            </a:r>
          </a:p>
          <a:p>
            <a:endParaRPr lang="it-IT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dirty="0"/>
              <a:t>申请时间（</a:t>
            </a:r>
            <a:r>
              <a:rPr lang="it-IT" altLang="zh-CN" dirty="0"/>
              <a:t>Bando</a:t>
            </a:r>
            <a:r>
              <a:rPr lang="zh-CN" altLang="it-IT" dirty="0"/>
              <a:t>）：每年</a:t>
            </a:r>
            <a:r>
              <a:rPr lang="it-IT" altLang="zh-CN" dirty="0"/>
              <a:t>5</a:t>
            </a:r>
            <a:r>
              <a:rPr lang="zh-CN" altLang="it-IT" dirty="0"/>
              <a:t>月左右 （</a:t>
            </a:r>
            <a:r>
              <a:rPr lang="it-IT" altLang="zh-CN" dirty="0"/>
              <a:t>Maggio di ogni anno</a:t>
            </a:r>
            <a:r>
              <a:rPr lang="zh-CN" altLang="it-IT" dirty="0"/>
              <a:t>）</a:t>
            </a:r>
            <a:endParaRPr lang="it-IT" dirty="0"/>
          </a:p>
          <a:p>
            <a:endParaRPr lang="it-IT" dirty="0"/>
          </a:p>
          <a:p>
            <a:r>
              <a:rPr lang="it-IT" dirty="0"/>
              <a:t>https://www.unibo.it/it/internazionale/tirocini-estero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68625" y="357809"/>
            <a:ext cx="9886122" cy="640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/>
              <a:t>Overseas</a:t>
            </a:r>
            <a:endParaRPr lang="it-IT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dirty="0"/>
              <a:t>非欧盟国家交换学习 </a:t>
            </a:r>
            <a:r>
              <a:rPr lang="it-IT" altLang="zh-CN" dirty="0"/>
              <a:t>(scambio in ambito non comunitario)</a:t>
            </a:r>
          </a:p>
          <a:p>
            <a:endParaRPr lang="it-IT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dirty="0"/>
              <a:t>时长</a:t>
            </a:r>
            <a:r>
              <a:rPr lang="it-IT" altLang="zh-CN" dirty="0"/>
              <a:t>(durata) </a:t>
            </a:r>
            <a:r>
              <a:rPr lang="zh-CN" altLang="it-IT" dirty="0"/>
              <a:t>：一学期至一学年 </a:t>
            </a:r>
            <a:r>
              <a:rPr lang="it-IT" altLang="zh-CN" dirty="0"/>
              <a:t>( un semestre o un anno accademico)</a:t>
            </a:r>
          </a:p>
          <a:p>
            <a:endParaRPr lang="it-IT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dirty="0"/>
              <a:t>要求（</a:t>
            </a:r>
            <a:r>
              <a:rPr lang="it-IT" altLang="zh-CN" dirty="0"/>
              <a:t>Requisiti</a:t>
            </a:r>
            <a:r>
              <a:rPr lang="zh-CN" altLang="it-IT" dirty="0"/>
              <a:t>）：</a:t>
            </a:r>
            <a:endParaRPr lang="it-IT" altLang="zh-CN" dirty="0"/>
          </a:p>
          <a:p>
            <a:r>
              <a:rPr lang="it-IT" altLang="zh-CN" dirty="0"/>
              <a:t>     </a:t>
            </a:r>
            <a:r>
              <a:rPr lang="zh-CN" altLang="it-IT" dirty="0"/>
              <a:t>面向研究生第二年及以上的学生 （</a:t>
            </a:r>
            <a:r>
              <a:rPr lang="it-IT" altLang="zh-CN" dirty="0"/>
              <a:t>Per gli studenti iscritti almeno al secondo anno </a:t>
            </a:r>
            <a:r>
              <a:rPr lang="zh-CN" altLang="it-IT" dirty="0"/>
              <a:t>）</a:t>
            </a:r>
            <a:endParaRPr lang="it-IT" altLang="zh-CN" dirty="0"/>
          </a:p>
          <a:p>
            <a:r>
              <a:rPr lang="it-IT" altLang="zh-CN" dirty="0"/>
              <a:t>     </a:t>
            </a:r>
            <a:r>
              <a:rPr lang="zh-CN" altLang="it-IT" dirty="0"/>
              <a:t>合作大学要求的语言证书 </a:t>
            </a:r>
            <a:r>
              <a:rPr lang="it-IT" altLang="zh-CN" dirty="0"/>
              <a:t>Certificazioni linguistiche richieste dalle università partner</a:t>
            </a:r>
          </a:p>
          <a:p>
            <a:r>
              <a:rPr lang="it-IT" altLang="zh-CN" dirty="0"/>
              <a:t>     </a:t>
            </a:r>
            <a:r>
              <a:rPr lang="zh-CN" altLang="it-IT" dirty="0"/>
              <a:t>英语国家要求托福或雅思成绩 </a:t>
            </a:r>
            <a:r>
              <a:rPr lang="it-IT" altLang="zh-CN" dirty="0"/>
              <a:t>Essere in possesso del punteggio di TOEFL O IELTS  per le sedi di lingua inglese</a:t>
            </a:r>
          </a:p>
          <a:p>
            <a:r>
              <a:rPr lang="it-IT" dirty="0"/>
              <a:t>      </a:t>
            </a:r>
            <a:r>
              <a:rPr lang="zh-CN" altLang="it-IT" dirty="0"/>
              <a:t>与导师一起拟定学习计划 </a:t>
            </a:r>
            <a:r>
              <a:rPr lang="it-IT" altLang="zh-CN" dirty="0"/>
              <a:t>(Progetto di studio)</a:t>
            </a:r>
          </a:p>
          <a:p>
            <a:endParaRPr lang="it-IT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dirty="0"/>
              <a:t>补助（</a:t>
            </a:r>
            <a:r>
              <a:rPr lang="it-IT" altLang="zh-CN" dirty="0"/>
              <a:t>Contributo</a:t>
            </a:r>
            <a:r>
              <a:rPr lang="zh-CN" altLang="it-IT" dirty="0"/>
              <a:t>）</a:t>
            </a:r>
            <a:r>
              <a:rPr lang="it-IT" altLang="zh-CN" dirty="0"/>
              <a:t>: </a:t>
            </a:r>
            <a:r>
              <a:rPr lang="zh-CN" altLang="it-IT" dirty="0"/>
              <a:t>大学将根据学生</a:t>
            </a:r>
            <a:r>
              <a:rPr lang="it-IT" altLang="zh-CN" dirty="0"/>
              <a:t>ISEE</a:t>
            </a:r>
            <a:r>
              <a:rPr lang="zh-CN" altLang="it-IT" dirty="0"/>
              <a:t>发放补助 （</a:t>
            </a:r>
            <a:r>
              <a:rPr lang="it-IT" altLang="zh-CN" dirty="0"/>
              <a:t>su base ISEE, il contributo da 250-750 euro al mese</a:t>
            </a:r>
            <a:r>
              <a:rPr lang="zh-CN" altLang="it-IT" dirty="0"/>
              <a:t>）</a:t>
            </a:r>
            <a:endParaRPr lang="it-IT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dirty="0"/>
              <a:t>申请截止日期（</a:t>
            </a:r>
            <a:r>
              <a:rPr lang="it-IT" altLang="zh-CN" dirty="0"/>
              <a:t>Scadenza della domanda</a:t>
            </a:r>
            <a:r>
              <a:rPr lang="zh-CN" altLang="it-IT" dirty="0"/>
              <a:t>）</a:t>
            </a:r>
            <a:r>
              <a:rPr lang="it-IT" altLang="zh-CN" dirty="0"/>
              <a:t>: 5 Nov.</a:t>
            </a:r>
          </a:p>
          <a:p>
            <a:endParaRPr lang="it-IT" altLang="zh-CN" dirty="0"/>
          </a:p>
          <a:p>
            <a:r>
              <a:rPr lang="it-IT" altLang="zh-CN" dirty="0">
                <a:hlinkClick r:id="rId2"/>
              </a:rPr>
              <a:t>https://www.unibo.it/it/internazionale/studiare-all-estero/bando-overseas-2019-20/bando-overseas-2019-20</a:t>
            </a:r>
            <a:endParaRPr lang="it-IT" altLang="zh-CN" dirty="0"/>
          </a:p>
          <a:p>
            <a:r>
              <a:rPr lang="it-IT" dirty="0">
                <a:hlinkClick r:id="rId3"/>
              </a:rPr>
              <a:t>diri.area2@unibo.it</a:t>
            </a:r>
            <a:endParaRPr lang="it-IT" altLang="zh-CN" dirty="0"/>
          </a:p>
          <a:p>
            <a:endParaRPr lang="it-IT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89112" y="795130"/>
            <a:ext cx="1056198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Laboratorio e Tirocinio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Laboratorio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Tirocinio             150 ore – 6 crediti</a:t>
            </a:r>
          </a:p>
          <a:p>
            <a:r>
              <a:rPr lang="it-IT" dirty="0"/>
              <a:t>                                </a:t>
            </a:r>
            <a:r>
              <a:rPr lang="zh-CN" altLang="it-IT" dirty="0"/>
              <a:t>负责人（</a:t>
            </a:r>
            <a:r>
              <a:rPr lang="it-IT" altLang="zh-CN" dirty="0"/>
              <a:t>Responsabile</a:t>
            </a:r>
            <a:r>
              <a:rPr lang="zh-CN" altLang="it-IT" dirty="0"/>
              <a:t>）：音乐方向（</a:t>
            </a:r>
            <a:r>
              <a:rPr lang="it-IT" altLang="zh-CN" dirty="0"/>
              <a:t>Musica</a:t>
            </a:r>
            <a:r>
              <a:rPr lang="zh-CN" altLang="it-IT" dirty="0"/>
              <a:t>）</a:t>
            </a:r>
            <a:r>
              <a:rPr lang="it-IT" altLang="zh-CN" dirty="0"/>
              <a:t>- Prof. Maurizio Gianni</a:t>
            </a:r>
          </a:p>
          <a:p>
            <a:r>
              <a:rPr lang="it-IT" dirty="0"/>
              <a:t>                                                                             </a:t>
            </a:r>
            <a:r>
              <a:rPr lang="zh-CN" altLang="it-IT" dirty="0"/>
              <a:t>戏剧方向（</a:t>
            </a:r>
            <a:r>
              <a:rPr lang="it-IT" altLang="zh-CN" dirty="0"/>
              <a:t>Teatro</a:t>
            </a:r>
            <a:r>
              <a:rPr lang="zh-CN" altLang="it-IT" dirty="0"/>
              <a:t>） </a:t>
            </a:r>
            <a:r>
              <a:rPr lang="it-IT" altLang="zh-CN" dirty="0"/>
              <a:t>- Prof.ssa Elena </a:t>
            </a:r>
            <a:r>
              <a:rPr lang="it-IT" altLang="zh-CN" dirty="0" err="1"/>
              <a:t>Cervelati</a:t>
            </a:r>
            <a:endParaRPr lang="it-IT" altLang="zh-CN" dirty="0"/>
          </a:p>
          <a:p>
            <a:r>
              <a:rPr lang="it-IT" dirty="0"/>
              <a:t>                                </a:t>
            </a:r>
            <a:r>
              <a:rPr lang="zh-CN" altLang="it-IT" dirty="0"/>
              <a:t>成绩记录（</a:t>
            </a:r>
            <a:r>
              <a:rPr lang="it-IT" dirty="0"/>
              <a:t>Verbalizzazione</a:t>
            </a:r>
            <a:r>
              <a:rPr lang="zh-CN" altLang="it-IT" dirty="0"/>
              <a:t>）</a:t>
            </a:r>
            <a:r>
              <a:rPr lang="it-IT" dirty="0"/>
              <a:t>: Prof.ssa Elena </a:t>
            </a:r>
            <a:r>
              <a:rPr lang="it-IT" dirty="0" err="1"/>
              <a:t>Cervelati</a:t>
            </a:r>
            <a:endParaRPr lang="it-IT" dirty="0"/>
          </a:p>
        </p:txBody>
      </p:sp>
      <p:sp>
        <p:nvSpPr>
          <p:cNvPr id="3" name="Parentesi graffa aperta 2"/>
          <p:cNvSpPr/>
          <p:nvPr/>
        </p:nvSpPr>
        <p:spPr>
          <a:xfrm>
            <a:off x="2809460" y="1649347"/>
            <a:ext cx="238540" cy="128546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352799" y="1233495"/>
            <a:ext cx="6016487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it-IT" dirty="0"/>
              <a:t>戏剧方向 </a:t>
            </a:r>
            <a:r>
              <a:rPr lang="it-IT" dirty="0"/>
              <a:t>Teatro: Prof.ssa Cristina Valenti</a:t>
            </a:r>
          </a:p>
          <a:p>
            <a:r>
              <a:rPr lang="zh-CN" altLang="it-IT" dirty="0"/>
              <a:t>主题：演员的研究 （</a:t>
            </a:r>
            <a:r>
              <a:rPr lang="it-IT" altLang="zh-CN" dirty="0"/>
              <a:t>Studiare l’attore</a:t>
            </a:r>
            <a:r>
              <a:rPr lang="zh-CN" altLang="it-IT" dirty="0"/>
              <a:t>）</a:t>
            </a:r>
            <a:endParaRPr lang="it-IT" altLang="zh-CN" dirty="0"/>
          </a:p>
          <a:p>
            <a:r>
              <a:rPr lang="it-IT" dirty="0"/>
              <a:t>31 Gen. – 15 Mar.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352799" y="2489138"/>
            <a:ext cx="6414054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it-IT" dirty="0"/>
              <a:t>音乐方向 </a:t>
            </a:r>
            <a:r>
              <a:rPr lang="it-IT" altLang="zh-CN" dirty="0"/>
              <a:t>Musica: Prof. Staiti</a:t>
            </a:r>
          </a:p>
          <a:p>
            <a:r>
              <a:rPr lang="zh-CN" altLang="it-IT" dirty="0"/>
              <a:t>主题：田野调查 （</a:t>
            </a:r>
            <a:r>
              <a:rPr lang="it-IT" altLang="zh-CN" dirty="0"/>
              <a:t>Etnomusicologia- Ricerca sul campo</a:t>
            </a:r>
            <a:r>
              <a:rPr lang="zh-CN" altLang="it-IT" dirty="0"/>
              <a:t>）</a:t>
            </a:r>
            <a:endParaRPr lang="it-IT" altLang="zh-CN" dirty="0"/>
          </a:p>
          <a:p>
            <a:r>
              <a:rPr lang="it-IT" dirty="0"/>
              <a:t>30 Gen.- 15 Mar.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1635" y="967409"/>
            <a:ext cx="811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it-IT" sz="3600" dirty="0"/>
              <a:t>调查问卷 </a:t>
            </a:r>
            <a:r>
              <a:rPr lang="it-IT" altLang="zh-CN" sz="3600" dirty="0"/>
              <a:t>Questionario</a:t>
            </a:r>
            <a:endParaRPr lang="it-IT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15617" y="675861"/>
            <a:ext cx="1120471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it-IT" sz="2800" b="1" dirty="0"/>
              <a:t>毕业论文 </a:t>
            </a:r>
            <a:r>
              <a:rPr lang="it-IT" altLang="zh-CN" sz="2800" b="1" dirty="0"/>
              <a:t>Tesi</a:t>
            </a:r>
          </a:p>
          <a:p>
            <a:endParaRPr lang="it-IT" altLang="zh-CN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dirty="0"/>
              <a:t>毕业论文写作要求（</a:t>
            </a:r>
            <a:r>
              <a:rPr lang="it-IT" altLang="zh-CN" dirty="0"/>
              <a:t>Norme redazionali della tesi di laurea</a:t>
            </a:r>
            <a:r>
              <a:rPr lang="zh-CN" altLang="it-IT" dirty="0"/>
              <a:t>）</a:t>
            </a:r>
            <a:endParaRPr lang="it-IT" altLang="zh-CN" dirty="0"/>
          </a:p>
          <a:p>
            <a:endParaRPr lang="it-IT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dirty="0"/>
              <a:t>双导师制（</a:t>
            </a:r>
            <a:r>
              <a:rPr lang="it-IT" altLang="zh-CN" dirty="0"/>
              <a:t>relatore e correlatore</a:t>
            </a:r>
            <a:r>
              <a:rPr lang="zh-CN" altLang="it-IT" dirty="0"/>
              <a:t>）</a:t>
            </a:r>
            <a:endParaRPr lang="it-IT" altLang="zh-CN" dirty="0"/>
          </a:p>
          <a:p>
            <a:endParaRPr lang="it-IT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sz="2400" b="1" dirty="0">
                <a:solidFill>
                  <a:schemeClr val="bg1"/>
                </a:solidFill>
              </a:rPr>
              <a:t>学术剽窃构成犯罪（</a:t>
            </a:r>
            <a:r>
              <a:rPr lang="it-IT" altLang="zh-CN" sz="2400" b="1" dirty="0">
                <a:solidFill>
                  <a:schemeClr val="bg1"/>
                </a:solidFill>
              </a:rPr>
              <a:t>plagio è un reato</a:t>
            </a:r>
            <a:r>
              <a:rPr lang="zh-CN" altLang="it-IT" sz="2400" b="1" dirty="0">
                <a:solidFill>
                  <a:schemeClr val="bg1"/>
                </a:solidFill>
              </a:rPr>
              <a:t>）</a:t>
            </a:r>
            <a:endParaRPr lang="it-IT" altLang="zh-CN" sz="2400" b="1" dirty="0">
              <a:solidFill>
                <a:schemeClr val="bg1"/>
              </a:solidFill>
            </a:endParaRPr>
          </a:p>
          <a:p>
            <a:endParaRPr lang="it-IT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dirty="0"/>
              <a:t>语法句法不能有错误（</a:t>
            </a:r>
            <a:r>
              <a:rPr lang="it-IT" altLang="zh-CN" dirty="0"/>
              <a:t>no errori grammaticali e sintattici</a:t>
            </a:r>
            <a:r>
              <a:rPr lang="zh-CN" altLang="it-IT" dirty="0"/>
              <a:t>）</a:t>
            </a:r>
            <a:endParaRPr lang="it-IT" altLang="zh-CN" dirty="0"/>
          </a:p>
          <a:p>
            <a:endParaRPr lang="it-IT" altLang="zh-CN" dirty="0"/>
          </a:p>
          <a:p>
            <a:endParaRPr lang="it-IT" altLang="zh-CN" dirty="0"/>
          </a:p>
          <a:p>
            <a:r>
              <a:rPr lang="it-IT" altLang="zh-CN" sz="1600" dirty="0"/>
              <a:t>Elisabetta Perini</a:t>
            </a:r>
            <a:r>
              <a:rPr lang="it-IT" altLang="zh-CN" sz="1600" i="1" dirty="0"/>
              <a:t>, Scrivere bene (o quasi)</a:t>
            </a:r>
            <a:r>
              <a:rPr lang="it-IT" altLang="zh-CN" sz="1600" dirty="0"/>
              <a:t>, Firenze, Giunti, 2011</a:t>
            </a:r>
          </a:p>
          <a:p>
            <a:r>
              <a:rPr lang="it-IT" altLang="zh-CN" sz="1600" dirty="0"/>
              <a:t>Francesca Serafini</a:t>
            </a:r>
            <a:r>
              <a:rPr lang="it-IT" altLang="zh-CN" sz="1600" i="1" dirty="0"/>
              <a:t>, Questo è il punto: istruzioni per l’uso della punteggiatura</a:t>
            </a:r>
            <a:r>
              <a:rPr lang="it-IT" altLang="zh-CN" sz="1600" dirty="0"/>
              <a:t>, Bari, </a:t>
            </a:r>
            <a:r>
              <a:rPr lang="it-IT" altLang="zh-CN" sz="1600" dirty="0" err="1"/>
              <a:t>Gius</a:t>
            </a:r>
            <a:r>
              <a:rPr lang="it-IT" altLang="zh-CN" sz="1600" dirty="0"/>
              <a:t>. Laterza&amp; Figli, 2014</a:t>
            </a:r>
          </a:p>
          <a:p>
            <a:endParaRPr lang="it-IT" dirty="0"/>
          </a:p>
        </p:txBody>
      </p:sp>
      <p:sp>
        <p:nvSpPr>
          <p:cNvPr id="3" name="Parentesi graffa aperta 2"/>
          <p:cNvSpPr/>
          <p:nvPr/>
        </p:nvSpPr>
        <p:spPr>
          <a:xfrm>
            <a:off x="6559825" y="2365533"/>
            <a:ext cx="145774" cy="8878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6639339" y="2214744"/>
            <a:ext cx="3472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it-IT" b="1" dirty="0">
                <a:solidFill>
                  <a:schemeClr val="bg1"/>
                </a:solidFill>
              </a:rPr>
              <a:t>下载中文论文找人翻译 </a:t>
            </a:r>
            <a:endParaRPr lang="it-IT" altLang="zh-CN" b="1" dirty="0">
              <a:solidFill>
                <a:schemeClr val="bg1"/>
              </a:solidFill>
            </a:endParaRPr>
          </a:p>
          <a:p>
            <a:r>
              <a:rPr lang="zh-CN" altLang="it-IT" dirty="0">
                <a:solidFill>
                  <a:schemeClr val="bg1"/>
                </a:solidFill>
              </a:rPr>
              <a:t>（</a:t>
            </a:r>
            <a:r>
              <a:rPr lang="it-IT" altLang="zh-CN" dirty="0">
                <a:solidFill>
                  <a:schemeClr val="bg1"/>
                </a:solidFill>
              </a:rPr>
              <a:t> tradurre una tesi cinese</a:t>
            </a:r>
            <a:r>
              <a:rPr lang="zh-CN" altLang="it-IT" dirty="0">
                <a:solidFill>
                  <a:schemeClr val="bg1"/>
                </a:solidFill>
              </a:rPr>
              <a:t>）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639338" y="3061252"/>
            <a:ext cx="5181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it-IT" b="1" dirty="0">
                <a:solidFill>
                  <a:schemeClr val="bg1"/>
                </a:solidFill>
              </a:rPr>
              <a:t>引用不做标注 </a:t>
            </a:r>
            <a:endParaRPr lang="it-IT" altLang="zh-CN" b="1" dirty="0">
              <a:solidFill>
                <a:schemeClr val="bg1"/>
              </a:solidFill>
            </a:endParaRPr>
          </a:p>
          <a:p>
            <a:r>
              <a:rPr lang="zh-CN" altLang="it-IT" dirty="0">
                <a:solidFill>
                  <a:schemeClr val="bg1"/>
                </a:solidFill>
              </a:rPr>
              <a:t>（</a:t>
            </a:r>
            <a:r>
              <a:rPr lang="it-IT" altLang="zh-CN" dirty="0">
                <a:solidFill>
                  <a:schemeClr val="bg1"/>
                </a:solidFill>
              </a:rPr>
              <a:t>le citazioni senza citare la fonte esatta</a:t>
            </a:r>
            <a:r>
              <a:rPr lang="zh-CN" altLang="it-IT" dirty="0">
                <a:solidFill>
                  <a:schemeClr val="bg1"/>
                </a:solidFill>
              </a:rPr>
              <a:t>）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Segno di moltiplicazione 6"/>
          <p:cNvSpPr/>
          <p:nvPr/>
        </p:nvSpPr>
        <p:spPr>
          <a:xfrm>
            <a:off x="271669" y="2436907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E4D4AC5-3CC5-4484-BB9A-45D7D6B49126}"/>
              </a:ext>
            </a:extLst>
          </p:cNvPr>
          <p:cNvSpPr txBox="1"/>
          <p:nvPr/>
        </p:nvSpPr>
        <p:spPr>
          <a:xfrm>
            <a:off x="795130" y="636104"/>
            <a:ext cx="919700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it-IT" sz="2800" b="1" dirty="0"/>
              <a:t>失效的学生身份 </a:t>
            </a:r>
            <a:r>
              <a:rPr lang="it-IT" sz="2800" b="1" dirty="0"/>
              <a:t>Decadenza</a:t>
            </a:r>
          </a:p>
          <a:p>
            <a:endParaRPr lang="it-IT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dirty="0"/>
              <a:t>研究生课程最长可上</a:t>
            </a:r>
            <a:r>
              <a:rPr lang="it-IT" altLang="zh-CN" dirty="0"/>
              <a:t>5</a:t>
            </a:r>
            <a:r>
              <a:rPr lang="zh-CN" altLang="it-IT" dirty="0"/>
              <a:t>年 （</a:t>
            </a:r>
            <a:r>
              <a:rPr lang="it-IT" altLang="zh-CN" dirty="0"/>
              <a:t>decadi trascorsi 5 anni accademici </a:t>
            </a:r>
            <a:r>
              <a:rPr lang="zh-CN" altLang="it-IT" dirty="0"/>
              <a:t>）</a:t>
            </a:r>
            <a:endParaRPr lang="it-IT" altLang="zh-CN" dirty="0"/>
          </a:p>
          <a:p>
            <a:endParaRPr lang="it-IT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dirty="0"/>
              <a:t>如果第二学年结束时（来年三月）没有修满</a:t>
            </a:r>
            <a:r>
              <a:rPr lang="it-IT" altLang="zh-CN" dirty="0"/>
              <a:t>48</a:t>
            </a:r>
            <a:r>
              <a:rPr lang="zh-CN" altLang="it-IT" dirty="0"/>
              <a:t>学分，学生身份将失效</a:t>
            </a:r>
            <a:endParaRPr lang="it-IT" altLang="zh-CN" dirty="0"/>
          </a:p>
          <a:p>
            <a:r>
              <a:rPr lang="it-IT" dirty="0"/>
              <a:t>     In ogni caso decadi se al termine del 2 anno accademico non avrai conseguito almeno 48 </a:t>
            </a:r>
            <a:r>
              <a:rPr lang="it-IT" dirty="0" err="1"/>
              <a:t>cfu</a:t>
            </a:r>
            <a:r>
              <a:rPr lang="it-IT" dirty="0"/>
              <a:t> </a:t>
            </a:r>
          </a:p>
          <a:p>
            <a:endParaRPr lang="it-IT" dirty="0"/>
          </a:p>
          <a:p>
            <a:r>
              <a:rPr lang="it-IT" dirty="0"/>
              <a:t>    </a:t>
            </a:r>
            <a:r>
              <a:rPr lang="zh-CN" altLang="it-IT" dirty="0"/>
              <a:t>例</a:t>
            </a:r>
            <a:r>
              <a:rPr lang="it-IT" dirty="0"/>
              <a:t> 2018</a:t>
            </a:r>
            <a:r>
              <a:rPr lang="zh-CN" altLang="it-IT" dirty="0"/>
              <a:t>年</a:t>
            </a:r>
            <a:r>
              <a:rPr lang="it-IT" altLang="zh-CN" dirty="0"/>
              <a:t>9</a:t>
            </a:r>
            <a:r>
              <a:rPr lang="zh-CN" altLang="it-IT" dirty="0"/>
              <a:t>月入学，需在</a:t>
            </a:r>
            <a:r>
              <a:rPr lang="it-IT" altLang="zh-CN" dirty="0"/>
              <a:t>2021</a:t>
            </a:r>
            <a:r>
              <a:rPr lang="zh-CN" altLang="it-IT" dirty="0"/>
              <a:t>年</a:t>
            </a:r>
            <a:r>
              <a:rPr lang="it-IT" altLang="zh-CN" dirty="0"/>
              <a:t>3</a:t>
            </a:r>
            <a:r>
              <a:rPr lang="zh-CN" altLang="it-IT" dirty="0"/>
              <a:t>月</a:t>
            </a:r>
            <a:r>
              <a:rPr lang="it-IT" altLang="zh-CN" dirty="0"/>
              <a:t>30</a:t>
            </a:r>
            <a:r>
              <a:rPr lang="zh-CN" altLang="it-IT" dirty="0"/>
              <a:t>日前修满</a:t>
            </a:r>
            <a:r>
              <a:rPr lang="it-IT" altLang="zh-CN" dirty="0"/>
              <a:t>48</a:t>
            </a:r>
            <a:r>
              <a:rPr lang="zh-CN" altLang="it-IT" dirty="0"/>
              <a:t>学分。</a:t>
            </a:r>
            <a:endParaRPr lang="it-IT" altLang="zh-CN" dirty="0"/>
          </a:p>
          <a:p>
            <a:endParaRPr lang="it-IT" altLang="zh-CN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4691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34089D3-05B2-40D6-B38B-3B2F85CB4960}"/>
              </a:ext>
            </a:extLst>
          </p:cNvPr>
          <p:cNvSpPr txBox="1"/>
          <p:nvPr/>
        </p:nvSpPr>
        <p:spPr>
          <a:xfrm>
            <a:off x="954157" y="848139"/>
            <a:ext cx="1101255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it-IT" sz="3200" b="1" dirty="0"/>
              <a:t>毕业之后 </a:t>
            </a:r>
            <a:r>
              <a:rPr lang="it-IT" sz="3200" b="1" dirty="0"/>
              <a:t>Dopo la laurea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dirty="0"/>
              <a:t>戏剧顾问（进修班） </a:t>
            </a:r>
            <a:r>
              <a:rPr lang="it-IT" altLang="zh-CN" dirty="0"/>
              <a:t>Corso di perfezionamento- </a:t>
            </a:r>
            <a:r>
              <a:rPr lang="it-IT" altLang="zh-CN" dirty="0" err="1"/>
              <a:t>Dramaturg</a:t>
            </a:r>
            <a:r>
              <a:rPr lang="it-IT" altLang="zh-CN" dirty="0"/>
              <a:t> internazionale</a:t>
            </a:r>
          </a:p>
          <a:p>
            <a:r>
              <a:rPr lang="it-IT" dirty="0"/>
              <a:t>     1000</a:t>
            </a:r>
            <a:r>
              <a:rPr lang="it-IT" altLang="zh-CN" dirty="0"/>
              <a:t>ore = 740ore d’aula + 260ore di project work</a:t>
            </a:r>
          </a:p>
          <a:p>
            <a:r>
              <a:rPr lang="it-IT" dirty="0"/>
              <a:t>      </a:t>
            </a:r>
            <a:r>
              <a:rPr lang="zh-CN" altLang="it-IT" dirty="0"/>
              <a:t>全程免费 </a:t>
            </a:r>
            <a:r>
              <a:rPr lang="it-IT" altLang="zh-CN" dirty="0"/>
              <a:t>il Corso è gratuito</a:t>
            </a:r>
          </a:p>
          <a:p>
            <a:r>
              <a:rPr lang="it-IT" dirty="0"/>
              <a:t>     </a:t>
            </a:r>
            <a:r>
              <a:rPr lang="it-IT" dirty="0">
                <a:hlinkClick r:id="rId2"/>
              </a:rPr>
              <a:t>http://scuola.emiliaromagnateatro.com/dramaturg-internazionale/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dirty="0"/>
              <a:t>舞台经纪 </a:t>
            </a:r>
            <a:r>
              <a:rPr lang="it-IT" dirty="0"/>
              <a:t>Master in Imprenditoria dello Spettacolo </a:t>
            </a:r>
          </a:p>
          <a:p>
            <a:r>
              <a:rPr lang="zh-CN" altLang="it-IT" dirty="0"/>
              <a:t>    </a:t>
            </a:r>
            <a:r>
              <a:rPr lang="it-IT" altLang="zh-CN" dirty="0"/>
              <a:t>1500ore= 1000ore di lezioni + 500ore di stage</a:t>
            </a:r>
          </a:p>
          <a:p>
            <a:r>
              <a:rPr lang="it-IT" altLang="zh-CN" dirty="0"/>
              <a:t>     </a:t>
            </a:r>
            <a:r>
              <a:rPr lang="it-IT" altLang="zh-CN" dirty="0">
                <a:hlinkClick r:id="rId3"/>
              </a:rPr>
              <a:t>https://www.unibo.it/it/didattica/master/2018-2019/imprenditoria_dello_spettacolo</a:t>
            </a:r>
            <a:endParaRPr lang="it-IT" altLang="zh-CN" dirty="0"/>
          </a:p>
          <a:p>
            <a:endParaRPr lang="it-IT" altLang="zh-CN" dirty="0"/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dirty="0"/>
              <a:t>时尚设计与工艺 </a:t>
            </a:r>
            <a:r>
              <a:rPr lang="it-IT" altLang="zh-CN" dirty="0"/>
              <a:t>Master in Design and Technology for Fashion Communication</a:t>
            </a:r>
          </a:p>
          <a:p>
            <a:r>
              <a:rPr lang="it-IT" altLang="zh-CN" dirty="0"/>
              <a:t>     980ore= 360ore  di lezioni + 120ore di workshop + 500ore di stage</a:t>
            </a:r>
          </a:p>
          <a:p>
            <a:r>
              <a:rPr lang="it-IT" altLang="zh-CN" dirty="0"/>
              <a:t>     </a:t>
            </a:r>
            <a:r>
              <a:rPr lang="it-IT" altLang="zh-CN" dirty="0">
                <a:hlinkClick r:id="rId4"/>
              </a:rPr>
              <a:t>http://www.dar.unibo.it/it/avvisi/master-in-design-and-technology-for-fashion-communication-iscrizioni-aperte-fino-al-20-dicembre</a:t>
            </a:r>
            <a:endParaRPr lang="it-IT" altLang="zh-CN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908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E65CD76-143B-4FEC-A4F4-7829565FC9DF}"/>
              </a:ext>
            </a:extLst>
          </p:cNvPr>
          <p:cNvSpPr txBox="1"/>
          <p:nvPr/>
        </p:nvSpPr>
        <p:spPr>
          <a:xfrm>
            <a:off x="1152939" y="305069"/>
            <a:ext cx="9607826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INSIDE AND OUTSIDE THE UNIVERSITY</a:t>
            </a:r>
          </a:p>
          <a:p>
            <a:endParaRPr lang="it-IT" sz="36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b="1" dirty="0"/>
              <a:t>La Soffitta</a:t>
            </a:r>
          </a:p>
          <a:p>
            <a:r>
              <a:rPr lang="it-IT" sz="2400" b="1" dirty="0">
                <a:hlinkClick r:id="rId2"/>
              </a:rPr>
              <a:t>http://www.dar.unibo.it/it/ricerca/centri/soffitta</a:t>
            </a:r>
            <a:endParaRPr lang="it-IT" sz="2400" b="1" dirty="0"/>
          </a:p>
          <a:p>
            <a:endParaRPr lang="it-IT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b="1" dirty="0"/>
              <a:t> Cantieri Meticci</a:t>
            </a:r>
          </a:p>
          <a:p>
            <a:r>
              <a:rPr lang="it-IT" sz="2400" b="1" dirty="0">
                <a:hlinkClick r:id="rId3"/>
              </a:rPr>
              <a:t>http://www.cantierimeticci.it/</a:t>
            </a:r>
            <a:endParaRPr lang="it-IT" sz="2400" b="1" dirty="0"/>
          </a:p>
          <a:p>
            <a:endParaRPr lang="it-IT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b="1" dirty="0"/>
              <a:t>Teatro della Polvere</a:t>
            </a:r>
          </a:p>
          <a:p>
            <a:r>
              <a:rPr lang="it-IT" sz="2400" b="1" dirty="0">
                <a:hlinkClick r:id="rId4"/>
              </a:rPr>
              <a:t>https://www.facebook.com/TeatroDellaPolvereDiBologna/</a:t>
            </a:r>
            <a:endParaRPr lang="it-IT" sz="2400" b="1" dirty="0"/>
          </a:p>
          <a:p>
            <a:endParaRPr lang="it-IT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it-IT" sz="2400" b="1" dirty="0"/>
              <a:t>务虚</a:t>
            </a:r>
            <a:r>
              <a:rPr lang="it-IT" sz="2400" b="1" dirty="0"/>
              <a:t>WUXU</a:t>
            </a:r>
          </a:p>
          <a:p>
            <a:r>
              <a:rPr lang="it-IT" b="1" dirty="0">
                <a:hlinkClick r:id="rId5"/>
              </a:rPr>
              <a:t>https://www.facebook.com/Wuxubologna</a:t>
            </a:r>
            <a:endParaRPr lang="it-IT" b="1" dirty="0"/>
          </a:p>
          <a:p>
            <a:endParaRPr lang="it-I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 err="1"/>
              <a:t>Saperi</a:t>
            </a:r>
            <a:r>
              <a:rPr lang="it-IT" sz="2400" b="1" dirty="0"/>
              <a:t> Pubblici *</a:t>
            </a:r>
          </a:p>
          <a:p>
            <a:r>
              <a:rPr lang="it-IT" b="1" dirty="0"/>
              <a:t>https://www.facebook.com/saperipubblici/</a:t>
            </a:r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sz="2800" b="1" dirty="0"/>
          </a:p>
          <a:p>
            <a:endParaRPr lang="it-IT" sz="2800" b="1" dirty="0"/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7B1ED671-5E39-46A4-B8E1-51AB7DE516E0}"/>
              </a:ext>
            </a:extLst>
          </p:cNvPr>
          <p:cNvCxnSpPr/>
          <p:nvPr/>
        </p:nvCxnSpPr>
        <p:spPr>
          <a:xfrm>
            <a:off x="1272208" y="5579165"/>
            <a:ext cx="94885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329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39825" y="889635"/>
            <a:ext cx="10510520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it-IT" dirty="0"/>
              <a:t>音乐与戏剧交叉学科 </a:t>
            </a:r>
            <a:r>
              <a:rPr lang="it-IT" dirty="0"/>
              <a:t>INTERCLASSE MUSICA E TEATRO</a:t>
            </a:r>
          </a:p>
          <a:p>
            <a:endParaRPr lang="it-IT" dirty="0"/>
          </a:p>
          <a:p>
            <a:r>
              <a:rPr lang="it-IT" dirty="0"/>
              <a:t>LM-45 </a:t>
            </a:r>
            <a:r>
              <a:rPr lang="zh-CN" altLang="it-IT" dirty="0"/>
              <a:t>音乐学与文化遗产</a:t>
            </a:r>
            <a:r>
              <a:rPr lang="it-IT" dirty="0"/>
              <a:t>classe di laurea magistrale in musicologia e beni culturali </a:t>
            </a:r>
          </a:p>
          <a:p>
            <a:endParaRPr lang="it-IT" dirty="0"/>
          </a:p>
          <a:p>
            <a:r>
              <a:rPr lang="it-IT" dirty="0"/>
              <a:t>LM-65 </a:t>
            </a:r>
            <a:r>
              <a:rPr lang="zh-CN" altLang="it-IT" dirty="0"/>
              <a:t>戏剧学与多媒体生产</a:t>
            </a:r>
            <a:r>
              <a:rPr lang="it-IT" dirty="0"/>
              <a:t>classe  di laurea magistrale in scienze dello spettacolo e produzione multimediale </a:t>
            </a:r>
          </a:p>
          <a:p>
            <a:endParaRPr lang="it-IT" dirty="0"/>
          </a:p>
          <a:p>
            <a:endParaRPr lang="it-IT" dirty="0"/>
          </a:p>
          <a:p>
            <a:r>
              <a:rPr lang="zh-CN" altLang="it-IT" dirty="0"/>
              <a:t>戏剧与音乐基础理论课 </a:t>
            </a:r>
            <a:r>
              <a:rPr lang="it-IT" dirty="0"/>
              <a:t>Alfabetizzazione teatrale e Alfabetizzazione Musicale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dirty="0"/>
              <a:t>基础知识  （</a:t>
            </a:r>
            <a:r>
              <a:rPr lang="it-IT" altLang="zh-CN" dirty="0"/>
              <a:t>competenze di base</a:t>
            </a:r>
            <a:r>
              <a:rPr lang="zh-CN" altLang="it-IT" dirty="0"/>
              <a:t>）</a:t>
            </a:r>
            <a:endParaRPr lang="it-IT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dirty="0"/>
              <a:t>专业词汇  （</a:t>
            </a:r>
            <a:r>
              <a:rPr lang="it-IT" altLang="zh-CN" dirty="0"/>
              <a:t>termini specifici</a:t>
            </a:r>
            <a:r>
              <a:rPr lang="zh-CN" altLang="it-IT" dirty="0"/>
              <a:t>）</a:t>
            </a:r>
            <a:endParaRPr lang="it-IT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dirty="0"/>
              <a:t>每年开课  （</a:t>
            </a:r>
            <a:r>
              <a:rPr lang="it-IT" altLang="zh-CN" dirty="0"/>
              <a:t>si svolge ogni anno accademico</a:t>
            </a:r>
            <a:r>
              <a:rPr lang="zh-CN" altLang="it-IT" dirty="0"/>
              <a:t>）</a:t>
            </a:r>
            <a:endParaRPr lang="it-IT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dirty="0"/>
              <a:t>面向所有学生（</a:t>
            </a:r>
            <a:r>
              <a:rPr lang="it-IT" altLang="zh-CN" dirty="0"/>
              <a:t>non solo le matricole</a:t>
            </a:r>
            <a:r>
              <a:rPr lang="zh-CN" altLang="it-IT" dirty="0"/>
              <a:t>）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Curriculum Musica               Curriculum Teatro</a:t>
            </a:r>
          </a:p>
          <a:p>
            <a:endParaRPr lang="it-IT" dirty="0"/>
          </a:p>
          <a:p>
            <a:endParaRPr lang="it-IT" dirty="0"/>
          </a:p>
        </p:txBody>
      </p:sp>
      <p:cxnSp>
        <p:nvCxnSpPr>
          <p:cNvPr id="4" name="Connettore 2 3"/>
          <p:cNvCxnSpPr/>
          <p:nvPr/>
        </p:nvCxnSpPr>
        <p:spPr>
          <a:xfrm>
            <a:off x="3498574" y="5218596"/>
            <a:ext cx="58309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39618" y="2663687"/>
            <a:ext cx="8322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it-IT" sz="3600" dirty="0"/>
              <a:t>谢谢。</a:t>
            </a:r>
            <a:endParaRPr lang="it-IT" altLang="zh-CN" sz="3600" dirty="0"/>
          </a:p>
          <a:p>
            <a:pPr algn="ctr"/>
            <a:r>
              <a:rPr lang="it-IT" sz="3600" dirty="0"/>
              <a:t>Grazie.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01147" y="967408"/>
            <a:ext cx="877293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it-IT" sz="3200" dirty="0"/>
              <a:t>上课  </a:t>
            </a:r>
            <a:r>
              <a:rPr lang="it-IT" sz="3200" dirty="0"/>
              <a:t>Frequentanti/non frequentanti</a:t>
            </a:r>
          </a:p>
          <a:p>
            <a:endParaRPr lang="it-IT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sz="2000" dirty="0"/>
              <a:t>跟课学生</a:t>
            </a:r>
            <a:r>
              <a:rPr lang="it-IT" altLang="zh-CN" sz="2000" dirty="0"/>
              <a:t>(frequentanti) - </a:t>
            </a:r>
            <a:r>
              <a:rPr lang="zh-CN" altLang="it-IT" sz="2000" dirty="0"/>
              <a:t>课堂笔记</a:t>
            </a:r>
            <a:r>
              <a:rPr lang="it-IT" altLang="zh-CN" sz="2000" dirty="0"/>
              <a:t>(appunti)+ </a:t>
            </a:r>
            <a:r>
              <a:rPr lang="zh-CN" altLang="it-IT" sz="2000" dirty="0"/>
              <a:t>书单</a:t>
            </a:r>
            <a:r>
              <a:rPr lang="it-IT" altLang="zh-CN" sz="2000" dirty="0"/>
              <a:t>(testi) + </a:t>
            </a:r>
            <a:r>
              <a:rPr lang="zh-CN" altLang="it-IT" sz="2000" dirty="0"/>
              <a:t>随堂教学活动（</a:t>
            </a:r>
            <a:r>
              <a:rPr lang="it-IT" altLang="zh-CN" sz="2000" dirty="0"/>
              <a:t>attività svolta durante lezioni</a:t>
            </a:r>
            <a:r>
              <a:rPr lang="zh-CN" altLang="it-IT" sz="2000" dirty="0"/>
              <a:t>）</a:t>
            </a:r>
            <a:endParaRPr lang="it-IT" altLang="zh-CN" sz="2000" dirty="0"/>
          </a:p>
          <a:p>
            <a:endParaRPr lang="it-IT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zh-CN" sz="2000" dirty="0"/>
              <a:t>Non frequentanti (</a:t>
            </a:r>
            <a:r>
              <a:rPr lang="zh-CN" altLang="it-IT" sz="2000" dirty="0"/>
              <a:t>出勤率少于</a:t>
            </a:r>
            <a:r>
              <a:rPr lang="it-IT" altLang="zh-CN" sz="2000" dirty="0"/>
              <a:t>80%) – </a:t>
            </a:r>
            <a:r>
              <a:rPr lang="zh-CN" altLang="it-IT" sz="2000" dirty="0"/>
              <a:t>额外书单 （</a:t>
            </a:r>
            <a:r>
              <a:rPr lang="it-IT" altLang="zh-CN" sz="2000" dirty="0"/>
              <a:t>volumi ulteriori </a:t>
            </a:r>
            <a:r>
              <a:rPr lang="zh-CN" altLang="it-IT" sz="2000" dirty="0"/>
              <a:t>）及其他（</a:t>
            </a:r>
            <a:r>
              <a:rPr lang="it-IT" altLang="zh-CN" sz="2000" dirty="0"/>
              <a:t>altri requisiti</a:t>
            </a:r>
            <a:r>
              <a:rPr lang="zh-CN" altLang="it-IT" sz="2000" dirty="0"/>
              <a:t>）</a:t>
            </a:r>
            <a:endParaRPr lang="it-IT" altLang="zh-CN" sz="2000" dirty="0"/>
          </a:p>
          <a:p>
            <a:endParaRPr lang="it-IT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sz="2000" dirty="0"/>
              <a:t>课程重叠（</a:t>
            </a:r>
            <a:r>
              <a:rPr lang="it-IT" altLang="zh-CN" sz="2000" dirty="0"/>
              <a:t>Sovrapposizione</a:t>
            </a:r>
            <a:r>
              <a:rPr lang="zh-CN" altLang="it-IT" sz="2000" dirty="0"/>
              <a:t>）</a:t>
            </a:r>
            <a:endParaRPr lang="it-IT" altLang="zh-CN" sz="2000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54157" y="715617"/>
            <a:ext cx="898497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it-IT" sz="3200" dirty="0"/>
              <a:t>考试 </a:t>
            </a:r>
            <a:r>
              <a:rPr lang="it-IT" altLang="zh-CN" sz="3200" dirty="0"/>
              <a:t>Esami</a:t>
            </a:r>
          </a:p>
          <a:p>
            <a:endParaRPr lang="it-IT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dirty="0"/>
              <a:t>口试或笔试 （</a:t>
            </a:r>
            <a:r>
              <a:rPr lang="it-IT" altLang="zh-CN" dirty="0"/>
              <a:t>Prova orale o scritta- filosofia della musica</a:t>
            </a:r>
            <a:r>
              <a:rPr lang="zh-CN" altLang="it-IT" dirty="0"/>
              <a:t>）</a:t>
            </a:r>
            <a:endParaRPr lang="it-IT" altLang="zh-CN" dirty="0"/>
          </a:p>
          <a:p>
            <a:endParaRPr lang="it-IT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dirty="0"/>
              <a:t>考试时间 （</a:t>
            </a:r>
            <a:r>
              <a:rPr lang="it-IT" altLang="zh-CN" dirty="0"/>
              <a:t>Elenco degli appelli d’esame</a:t>
            </a:r>
            <a:r>
              <a:rPr lang="zh-CN" altLang="it-IT" dirty="0"/>
              <a:t>）</a:t>
            </a:r>
            <a:r>
              <a:rPr lang="it-IT" altLang="zh-CN" dirty="0">
                <a:hlinkClick r:id="rId2"/>
              </a:rPr>
              <a:t>https://corsi.unibo.it/magistrale/DisciplineMusicaTeatro/appelli</a:t>
            </a:r>
            <a:endParaRPr lang="it-IT" altLang="zh-CN" dirty="0"/>
          </a:p>
          <a:p>
            <a:endParaRPr lang="it-IT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dirty="0"/>
              <a:t>预约考试 （</a:t>
            </a:r>
            <a:r>
              <a:rPr lang="it-IT" altLang="zh-CN" dirty="0"/>
              <a:t>Iscrizione all’appello</a:t>
            </a:r>
            <a:r>
              <a:rPr lang="zh-CN" altLang="it-IT" dirty="0"/>
              <a:t>）</a:t>
            </a:r>
            <a:r>
              <a:rPr lang="it-IT" altLang="zh-CN" dirty="0"/>
              <a:t>- Servizi online – Studenti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dirty="0"/>
              <a:t>成绩（</a:t>
            </a:r>
            <a:r>
              <a:rPr lang="it-IT" altLang="zh-CN" dirty="0"/>
              <a:t>voto non accettato</a:t>
            </a:r>
            <a:r>
              <a:rPr lang="zh-CN" altLang="it-IT" dirty="0"/>
              <a:t>）</a:t>
            </a:r>
            <a:endParaRPr lang="it-IT" altLang="zh-CN" dirty="0"/>
          </a:p>
          <a:p>
            <a:r>
              <a:rPr lang="it-IT" altLang="zh-CN" dirty="0"/>
              <a:t>     Quando il voto è verbalizzato, non si può sostenere l’esame della stessa  materia</a:t>
            </a:r>
          </a:p>
          <a:p>
            <a:r>
              <a:rPr lang="it-IT" altLang="zh-CN" dirty="0"/>
              <a:t>    </a:t>
            </a:r>
          </a:p>
          <a:p>
            <a:r>
              <a:rPr lang="it-IT" altLang="zh-CN" dirty="0"/>
              <a:t>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dirty="0"/>
              <a:t>居留过期（</a:t>
            </a:r>
            <a:r>
              <a:rPr lang="it-IT" altLang="zh-CN" dirty="0"/>
              <a:t>permesso di soggiorno scaduto/in rinnovo</a:t>
            </a:r>
            <a:r>
              <a:rPr lang="zh-CN" altLang="it-IT" dirty="0"/>
              <a:t>）</a:t>
            </a:r>
            <a:endParaRPr lang="it-IT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23" y="415372"/>
            <a:ext cx="5410200" cy="600075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597748" y="1448972"/>
            <a:ext cx="4290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268278" y="388869"/>
            <a:ext cx="429064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it-IT" sz="2800" dirty="0"/>
              <a:t>充足的知识准备</a:t>
            </a:r>
            <a:endParaRPr lang="it-IT" altLang="zh-CN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it-IT" sz="2800" dirty="0"/>
              <a:t>流利、准确的语言表达</a:t>
            </a:r>
            <a:endParaRPr lang="it-IT" altLang="zh-CN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it-IT" sz="2800" dirty="0"/>
              <a:t>有思想的论述</a:t>
            </a:r>
            <a:endParaRPr lang="it-IT" altLang="zh-CN" sz="2800" dirty="0"/>
          </a:p>
          <a:p>
            <a:endParaRPr lang="it-IT" altLang="zh-CN" sz="3600" b="1" dirty="0"/>
          </a:p>
          <a:p>
            <a:endParaRPr lang="it-IT" altLang="zh-CN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sz="2400" b="1" strike="sngStrike" dirty="0"/>
              <a:t>划重点</a:t>
            </a:r>
            <a:endParaRPr lang="it-IT" altLang="zh-CN" sz="2400" b="1" strike="sngStrik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sz="4800" b="1" strike="sngStrike" dirty="0">
                <a:solidFill>
                  <a:schemeClr val="bg1"/>
                </a:solidFill>
              </a:rPr>
              <a:t>背课文</a:t>
            </a:r>
            <a:endParaRPr lang="it-IT" altLang="zh-CN" sz="4800" b="1" strike="sngStrike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it-IT" sz="2400" strike="sngStrike" dirty="0"/>
              <a:t>泛泛而谈</a:t>
            </a:r>
            <a:endParaRPr lang="it-IT" altLang="zh-CN" sz="2400" strike="sngStrik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it-IT" sz="2400" strike="sngStrike" dirty="0"/>
              <a:t>答非所问</a:t>
            </a:r>
            <a:endParaRPr lang="it-IT" altLang="zh-CN" sz="2400" strike="sngStrik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  <a:p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27735" y="728980"/>
            <a:ext cx="9723120" cy="4646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it-IT" sz="3200" b="1" dirty="0"/>
              <a:t>大学语言中心 </a:t>
            </a:r>
            <a:r>
              <a:rPr lang="it-IT" sz="3200" dirty="0"/>
              <a:t>Centro Linguistico d'Ateneo (CLA)</a:t>
            </a:r>
          </a:p>
          <a:p>
            <a:endParaRPr lang="it-IT" dirty="0"/>
          </a:p>
          <a:p>
            <a:r>
              <a:rPr lang="it-IT" sz="2400" dirty="0"/>
              <a:t>Corso di italiano</a:t>
            </a:r>
          </a:p>
          <a:p>
            <a:endParaRPr lang="it-IT" sz="2400" dirty="0"/>
          </a:p>
          <a:p>
            <a:r>
              <a:rPr lang="it-IT" dirty="0"/>
              <a:t>III Sessione (18 Feb. – 7 Giu.)</a:t>
            </a:r>
          </a:p>
          <a:p>
            <a:r>
              <a:rPr lang="zh-CN" altLang="it-IT" dirty="0"/>
              <a:t>每周两次课，一次课</a:t>
            </a:r>
            <a:r>
              <a:rPr lang="it-IT" altLang="zh-CN" dirty="0"/>
              <a:t>2</a:t>
            </a:r>
            <a:r>
              <a:rPr lang="zh-CN" altLang="it-IT" dirty="0"/>
              <a:t>小时，共计</a:t>
            </a:r>
            <a:r>
              <a:rPr lang="it-IT" altLang="zh-CN" dirty="0"/>
              <a:t>50</a:t>
            </a:r>
            <a:r>
              <a:rPr lang="zh-CN" altLang="it-IT" dirty="0"/>
              <a:t>小时 </a:t>
            </a:r>
            <a:endParaRPr lang="it-IT" altLang="zh-CN" dirty="0"/>
          </a:p>
          <a:p>
            <a:r>
              <a:rPr lang="zh-CN" altLang="it-IT" dirty="0"/>
              <a:t>（</a:t>
            </a:r>
            <a:r>
              <a:rPr lang="it-IT" altLang="zh-CN" dirty="0"/>
              <a:t>Durata: 2 giorni alla settimana, 2 ore al giorno</a:t>
            </a:r>
            <a:r>
              <a:rPr lang="zh-CN" altLang="it-IT" dirty="0"/>
              <a:t>）</a:t>
            </a:r>
            <a:endParaRPr lang="it-IT" altLang="zh-CN" dirty="0"/>
          </a:p>
          <a:p>
            <a:endParaRPr lang="it-IT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dirty="0"/>
              <a:t>在线分班考试 </a:t>
            </a:r>
            <a:r>
              <a:rPr lang="it-IT" altLang="zh-CN" dirty="0"/>
              <a:t>Test  di piazzamento online  (7 Gennaio – 1 Febbraio)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dirty="0"/>
              <a:t>现场口试 </a:t>
            </a:r>
            <a:r>
              <a:rPr lang="it-IT" altLang="zh-CN" dirty="0"/>
              <a:t>Test orale (4 Febbraio – 8 Febbraio)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dirty="0"/>
              <a:t>注册课程 </a:t>
            </a:r>
            <a:r>
              <a:rPr lang="it-IT" altLang="zh-CN" dirty="0"/>
              <a:t>Auto-iscrizione (13 Febbraio- 17 Febbraio)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http://www.cla.unibo.it/corsi/corsi-di-italiano-per-studenti-stranieri/bologna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89113" y="702365"/>
            <a:ext cx="95680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r>
              <a:rPr lang="it-IT" dirty="0"/>
              <a:t>                                          Idoneità Curriculare B2 </a:t>
            </a:r>
            <a:r>
              <a:rPr lang="zh-CN" altLang="it-IT" dirty="0"/>
              <a:t>（第二年的二外</a:t>
            </a:r>
            <a:r>
              <a:rPr lang="it-IT" altLang="zh-CN" dirty="0"/>
              <a:t>B2, </a:t>
            </a:r>
            <a:r>
              <a:rPr lang="zh-CN" altLang="it-IT" dirty="0"/>
              <a:t>一学年</a:t>
            </a:r>
            <a:r>
              <a:rPr lang="it-IT" altLang="zh-CN" dirty="0"/>
              <a:t>6</a:t>
            </a:r>
            <a:r>
              <a:rPr lang="zh-CN" altLang="it-IT" dirty="0"/>
              <a:t>次机会）</a:t>
            </a:r>
            <a:endParaRPr lang="it-IT" dirty="0"/>
          </a:p>
          <a:p>
            <a:r>
              <a:rPr lang="it-IT" dirty="0"/>
              <a:t>                                          </a:t>
            </a:r>
          </a:p>
          <a:p>
            <a:r>
              <a:rPr lang="it-IT" dirty="0"/>
              <a:t>                                          Tesi all’estero  </a:t>
            </a:r>
            <a:r>
              <a:rPr lang="zh-CN" altLang="it-IT" dirty="0"/>
              <a:t>（境外论文）</a:t>
            </a:r>
            <a:endParaRPr lang="it-IT" dirty="0"/>
          </a:p>
          <a:p>
            <a:endParaRPr lang="it-IT" dirty="0"/>
          </a:p>
          <a:p>
            <a:r>
              <a:rPr lang="it-IT" dirty="0"/>
              <a:t>                                          Erasmus studio  </a:t>
            </a:r>
            <a:r>
              <a:rPr lang="zh-CN" altLang="it-IT" dirty="0"/>
              <a:t>（国际交换生）</a:t>
            </a:r>
            <a:endParaRPr lang="it-IT" dirty="0"/>
          </a:p>
          <a:p>
            <a:endParaRPr lang="it-IT" dirty="0"/>
          </a:p>
          <a:p>
            <a:r>
              <a:rPr lang="it-IT" dirty="0"/>
              <a:t>                                          Erasmus tirocinio  </a:t>
            </a:r>
            <a:r>
              <a:rPr lang="zh-CN" altLang="it-IT" dirty="0"/>
              <a:t>（境外实习）</a:t>
            </a:r>
            <a:endParaRPr lang="it-IT" dirty="0"/>
          </a:p>
          <a:p>
            <a:endParaRPr lang="it-IT" dirty="0"/>
          </a:p>
          <a:p>
            <a:r>
              <a:rPr lang="it-IT" dirty="0"/>
              <a:t>                                          </a:t>
            </a:r>
            <a:r>
              <a:rPr lang="it-IT" dirty="0" err="1"/>
              <a:t>Overseas</a:t>
            </a:r>
            <a:r>
              <a:rPr lang="it-IT" dirty="0"/>
              <a:t> </a:t>
            </a:r>
            <a:r>
              <a:rPr lang="zh-CN" altLang="it-IT" dirty="0"/>
              <a:t>（海外计划）</a:t>
            </a:r>
            <a:endParaRPr lang="it-IT" dirty="0"/>
          </a:p>
          <a:p>
            <a:endParaRPr lang="it-IT" dirty="0"/>
          </a:p>
          <a:p>
            <a:r>
              <a:rPr lang="it-IT" dirty="0"/>
              <a:t>                                          </a:t>
            </a:r>
            <a:r>
              <a:rPr lang="it-IT" dirty="0" err="1"/>
              <a:t>Summer&amp;Winter</a:t>
            </a:r>
            <a:r>
              <a:rPr lang="it-IT" dirty="0"/>
              <a:t> school </a:t>
            </a:r>
          </a:p>
          <a:p>
            <a:endParaRPr lang="it-IT" altLang="zh-CN" dirty="0"/>
          </a:p>
          <a:p>
            <a:r>
              <a:rPr lang="zh-CN" altLang="it-IT" dirty="0"/>
              <a:t>免费辅导课程 </a:t>
            </a:r>
            <a:r>
              <a:rPr lang="it-IT" dirty="0"/>
              <a:t>Moduli blended </a:t>
            </a:r>
            <a:r>
              <a:rPr lang="zh-CN" altLang="it-IT" dirty="0"/>
              <a:t>：</a:t>
            </a:r>
            <a:r>
              <a:rPr lang="it-IT" altLang="zh-CN" dirty="0">
                <a:hlinkClick r:id="rId2"/>
              </a:rPr>
              <a:t>http://www.cla.unibo.it/corsi/moduli-preparazione-prova-idoneita/sede-bologna</a:t>
            </a:r>
            <a:endParaRPr lang="it-IT" altLang="zh-CN" dirty="0"/>
          </a:p>
          <a:p>
            <a:endParaRPr lang="it-IT" dirty="0"/>
          </a:p>
          <a:p>
            <a:r>
              <a:rPr lang="it-IT" dirty="0"/>
              <a:t>Alma English – Certificazione internazionali IELTS</a:t>
            </a:r>
          </a:p>
        </p:txBody>
      </p:sp>
      <p:sp>
        <p:nvSpPr>
          <p:cNvPr id="3" name="Parentesi graffa aperta 2"/>
          <p:cNvSpPr/>
          <p:nvPr/>
        </p:nvSpPr>
        <p:spPr>
          <a:xfrm>
            <a:off x="2716696" y="1404729"/>
            <a:ext cx="516835" cy="282271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689113" y="1722783"/>
            <a:ext cx="2027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Corsi di Inglese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5" name="Picture 3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7" name="Oval 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9" name="Picture 38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>
            <a:fillRect/>
          </a:stretch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41" name="Picture 4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>
            <a:fillRect/>
          </a:stretch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43" name="Rectangle 4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CasellaDiTesto 4"/>
          <p:cNvSpPr txBox="1"/>
          <p:nvPr/>
        </p:nvSpPr>
        <p:spPr>
          <a:xfrm>
            <a:off x="636916" y="4542503"/>
            <a:ext cx="9184606" cy="11798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等</a:t>
            </a:r>
            <a:r>
              <a:rPr lang="zh-CN" altLang="it-IT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效</a:t>
            </a:r>
            <a:r>
              <a:rPr lang="zh-CN" alt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的语言成绩</a:t>
            </a:r>
            <a:r>
              <a:rPr lang="zh-CN" altLang="it-IT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（</a:t>
            </a:r>
            <a:r>
              <a:rPr lang="it-IT" altLang="zh-CN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Equipollenza dei titoli</a:t>
            </a:r>
            <a:r>
              <a:rPr lang="zh-CN" altLang="it-IT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）</a:t>
            </a:r>
            <a:endParaRPr lang="en-US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magine 2" descr="Immagine che contiene screenshot&#10;&#10;Descrizione generata con affidabilità molto elevata"/>
          <p:cNvPicPr>
            <a:picLocks noChangeAspect="1"/>
          </p:cNvPicPr>
          <p:nvPr/>
        </p:nvPicPr>
        <p:blipFill rotWithShape="1">
          <a:blip r:embed="rId7"/>
          <a:srcRect t="6115" r="-1" b="1057"/>
          <a:stretch>
            <a:fillRect/>
          </a:stretch>
        </p:blipFill>
        <p:spPr>
          <a:xfrm>
            <a:off x="444474" y="575528"/>
            <a:ext cx="10679138" cy="41883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13" name="Elemento grafico 12" descr="Occhiolino senza riempiment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166953">
            <a:off x="6418822" y="503164"/>
            <a:ext cx="689178" cy="68917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1635" y="795130"/>
            <a:ext cx="942229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it-IT" sz="3200" dirty="0"/>
              <a:t>国际交流</a:t>
            </a:r>
            <a:r>
              <a:rPr lang="it-IT" altLang="zh-CN" sz="3200" dirty="0"/>
              <a:t>&amp;</a:t>
            </a:r>
            <a:r>
              <a:rPr lang="zh-CN" altLang="it-IT" sz="3200" dirty="0"/>
              <a:t>学习 </a:t>
            </a:r>
            <a:r>
              <a:rPr lang="it-IT" altLang="zh-CN" sz="3200" dirty="0"/>
              <a:t>(Esperienze internazionali)</a:t>
            </a:r>
          </a:p>
          <a:p>
            <a:endParaRPr lang="it-IT" altLang="zh-CN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it-IT" sz="2400" dirty="0"/>
              <a:t>境外论文 </a:t>
            </a:r>
            <a:r>
              <a:rPr lang="it-IT" altLang="zh-CN" sz="2400" dirty="0"/>
              <a:t>(Tesi all’estero) </a:t>
            </a:r>
          </a:p>
          <a:p>
            <a:endParaRPr lang="it-IT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Erasmus+ studio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Erasmus+ tirocinio</a:t>
            </a:r>
          </a:p>
          <a:p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/>
              <a:t>Overseas</a:t>
            </a:r>
            <a:endParaRPr lang="it-IT" sz="2400" dirty="0"/>
          </a:p>
          <a:p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/>
              <a:t>Filedwork</a:t>
            </a:r>
            <a:endParaRPr lang="it-IT" sz="2400" dirty="0"/>
          </a:p>
          <a:p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Summer/ </a:t>
            </a:r>
            <a:r>
              <a:rPr lang="it-IT" sz="2400" dirty="0" err="1"/>
              <a:t>Winter</a:t>
            </a:r>
            <a:r>
              <a:rPr lang="it-IT" sz="2400" dirty="0"/>
              <a:t> school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1924</Words>
  <Application>Microsoft Office PowerPoint</Application>
  <PresentationFormat>Widescreen</PresentationFormat>
  <Paragraphs>253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7" baseType="lpstr">
      <vt:lpstr>宋体</vt:lpstr>
      <vt:lpstr>宋体</vt:lpstr>
      <vt:lpstr>Arial</vt:lpstr>
      <vt:lpstr>Century Gothic</vt:lpstr>
      <vt:lpstr>Wingdings</vt:lpstr>
      <vt:lpstr>Wingdings 3</vt:lpstr>
      <vt:lpstr>Ione</vt:lpstr>
      <vt:lpstr>Incontro con gli studenti Internazionali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Incontro con gli studenti Internazionali</dc:title>
  <dc:creator>Shan</dc:creator>
  <cp:lastModifiedBy>Shan</cp:lastModifiedBy>
  <cp:revision>41</cp:revision>
  <dcterms:created xsi:type="dcterms:W3CDTF">2018-10-17T11:08:00Z</dcterms:created>
  <dcterms:modified xsi:type="dcterms:W3CDTF">2018-10-24T13:27:08Z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1033-10.2.0.7456</vt:lpwstr>
  </property>
</Properties>
</file>